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1"/>
  </p:notesMasterIdLst>
  <p:sldIdLst>
    <p:sldId id="256" r:id="rId2"/>
    <p:sldId id="316" r:id="rId3"/>
    <p:sldId id="317" r:id="rId4"/>
    <p:sldId id="312" r:id="rId5"/>
    <p:sldId id="258" r:id="rId6"/>
    <p:sldId id="259" r:id="rId7"/>
    <p:sldId id="260" r:id="rId8"/>
    <p:sldId id="261" r:id="rId9"/>
    <p:sldId id="309" r:id="rId10"/>
    <p:sldId id="310" r:id="rId11"/>
    <p:sldId id="262" r:id="rId12"/>
    <p:sldId id="315" r:id="rId13"/>
    <p:sldId id="264" r:id="rId14"/>
    <p:sldId id="265" r:id="rId15"/>
    <p:sldId id="266" r:id="rId16"/>
    <p:sldId id="314" r:id="rId17"/>
    <p:sldId id="290" r:id="rId18"/>
    <p:sldId id="308" r:id="rId19"/>
    <p:sldId id="31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u="sng" kern="1200">
        <a:solidFill>
          <a:srgbClr val="99FF33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CCFF"/>
    <a:srgbClr val="99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90" autoAdjust="0"/>
  </p:normalViewPr>
  <p:slideViewPr>
    <p:cSldViewPr>
      <p:cViewPr varScale="1">
        <p:scale>
          <a:sx n="106" d="100"/>
          <a:sy n="106" d="100"/>
        </p:scale>
        <p:origin x="10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D445649-CF0F-4C2E-BCC3-8A76223012E0}" type="datetimeFigureOut">
              <a:rPr lang="en-US"/>
              <a:pPr>
                <a:defRPr/>
              </a:pPr>
              <a:t>8/21/2016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73B60AD0-57D2-4C62-99ED-EF995E4C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69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9FC749-6E2F-41EC-82CC-6FB2499FFDB1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950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E3DCB5-0C09-486E-920B-6D8C6598EF78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7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CA6226B-D8D6-4745-BA62-5C006A2BBEA5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793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1392-B424-4FB1-A18D-CF887AACC850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463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7E94DE-412F-46A4-A96E-90473203D14D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3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310B37-9186-4A11-AD5C-8CABDAA84437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424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9AF42-D4EC-439C-BBC2-B6F953F03B38}" type="slidenum">
              <a:rPr lang="en-US" smtClean="0">
                <a:cs typeface="Arial" charset="0"/>
              </a:rPr>
              <a:pPr/>
              <a:t>18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5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CA6E35-5757-4ABD-8246-E43D6B661A7A}" type="slidenum">
              <a:rPr lang="en-US" altLang="en-US" smtClean="0">
                <a:solidFill>
                  <a:srgbClr val="99FF33"/>
                </a:solidFill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99FF33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4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4C5B73-AC50-4400-9645-3E6A2DAAE747}" type="slidenum">
              <a:rPr lang="en-US" altLang="en-US" smtClean="0">
                <a:solidFill>
                  <a:srgbClr val="99FF33"/>
                </a:solidFill>
                <a:latin typeface="Times New Roman" pitchFamily="18" charset="0"/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rgbClr val="99FF33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9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D52332-8FDE-4537-86C5-A2F1B8D52EA8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814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72394C-9A99-4801-8388-5D766766E3A8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6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1A9037-AB88-47E7-9FF0-84732A82BDCF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1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0A6E-A350-482D-9395-46BB9F6FF0DF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2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B37881-C186-4A30-BA83-02C0A27E79F8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276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B96BC-ABC6-4177-A1DD-BD7A27BEDB51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9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C546C-067F-45D8-8463-C160F91961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8A94-E68A-4F1A-A8D1-16BE4EF9D2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7F0E59-4C58-40EC-A0EE-25B55BEC70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346D-C47D-4837-AA38-B943183D4D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C517F-B59E-4B10-873B-61E41E78B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F3192-9CE1-43AB-9A30-05CE98DAF8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63043-A197-4733-9354-3D8A36BA6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73A46-552A-45F1-979D-02D37CF53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92857-1501-4B4D-BB3A-B49E30FA12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9785-0D3D-4F36-9D53-1249518EE0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BEA40-142B-41B4-8D10-AD6176D83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953B85-9CA1-40F6-9425-54C1A90FF7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y.willard@gccc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ossmont.edu/cwillar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ossmont.edu/cwillar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ssmont.edu/cwillar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gcccd.blackboard.com/webapps/login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Chemistry 115</a:t>
            </a:r>
            <a:r>
              <a:rPr lang="en-US" smtClean="0">
                <a:solidFill>
                  <a:schemeClr val="bg1"/>
                </a:solidFill>
              </a:rPr>
              <a:t/>
            </a:r>
            <a:br>
              <a:rPr lang="en-US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Cary Willard</a:t>
            </a:r>
          </a:p>
          <a:p>
            <a:r>
              <a:rPr lang="en-US" dirty="0" smtClean="0"/>
              <a:t>Office 30-224</a:t>
            </a:r>
          </a:p>
          <a:p>
            <a:r>
              <a:rPr lang="en-US" dirty="0" smtClean="0"/>
              <a:t>Phone 644-7427</a:t>
            </a:r>
          </a:p>
          <a:p>
            <a:endParaRPr lang="en-US" dirty="0" smtClean="0"/>
          </a:p>
          <a:p>
            <a:r>
              <a:rPr lang="en-US" dirty="0" smtClean="0"/>
              <a:t>E-mail	</a:t>
            </a:r>
            <a:r>
              <a:rPr lang="en-US" dirty="0" smtClean="0">
                <a:hlinkClick r:id="rId3"/>
              </a:rPr>
              <a:t>cary.willard@gcccd.edu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Web page  </a:t>
            </a:r>
            <a:r>
              <a:rPr lang="en-US" dirty="0" smtClean="0">
                <a:hlinkClick r:id="rId4"/>
              </a:rPr>
              <a:t>www.grossmont.edu/cwillard </a:t>
            </a:r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Objectives (from Course Outline)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1800" smtClean="0"/>
              <a:t> </a:t>
            </a:r>
            <a:r>
              <a:rPr lang="en-US" sz="2200" smtClean="0"/>
              <a:t>The student will:</a:t>
            </a:r>
          </a:p>
          <a:p>
            <a:r>
              <a:rPr lang="en-US" sz="2200" smtClean="0"/>
              <a:t>Identify, categorize, and name a variety of chemical compounds based upon their chemical formula.</a:t>
            </a:r>
          </a:p>
          <a:p>
            <a:r>
              <a:rPr lang="en-US" sz="2200" smtClean="0"/>
              <a:t>Write, balance, and interpret chemical and nuclear equations.</a:t>
            </a:r>
          </a:p>
          <a:p>
            <a:r>
              <a:rPr lang="en-US" sz="2200" smtClean="0"/>
              <a:t>Analyze problems to identify data, unknown value, and determine an appropriate method of solution.</a:t>
            </a:r>
          </a:p>
          <a:p>
            <a:r>
              <a:rPr lang="en-US" sz="2200" smtClean="0"/>
              <a:t>Utilize unit dimensional analysis to solve a variety of chemical conversion problems.</a:t>
            </a:r>
          </a:p>
          <a:p>
            <a:r>
              <a:rPr lang="en-US" sz="2200" smtClean="0"/>
              <a:t>Describe atomic structure, periodicity and molecular structure in terms of subatomic particles.</a:t>
            </a:r>
          </a:p>
          <a:p>
            <a:r>
              <a:rPr lang="en-US" sz="2200" smtClean="0"/>
              <a:t>Utilize kinetic molecular theory to write explanations of chemical phenomena in molecular terms.</a:t>
            </a:r>
          </a:p>
          <a:p>
            <a:r>
              <a:rPr lang="en-US" sz="2200" smtClean="0"/>
              <a:t>Perform and analyze chemical experiments in the laboratory.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Grading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Exams					</a:t>
            </a:r>
            <a:r>
              <a:rPr lang="en-US" dirty="0" smtClean="0">
                <a:cs typeface="Times New Roman" pitchFamily="18" charset="0"/>
              </a:rPr>
              <a:t>35%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Laboratory Reports			25%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Quizzes					15%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 Homework, Computer Drills	</a:t>
            </a:r>
            <a:r>
              <a:rPr lang="en-US" dirty="0" smtClean="0">
                <a:cs typeface="Times New Roman" pitchFamily="18" charset="0"/>
              </a:rPr>
              <a:t>15%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Orion 5%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Times New Roman" pitchFamily="18" charset="0"/>
              </a:rPr>
              <a:t>End of Chapter Problems 10%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cs typeface="Times New Roman" pitchFamily="18" charset="0"/>
              </a:rPr>
              <a:t>Final Exam				</a:t>
            </a:r>
            <a:r>
              <a:rPr lang="en-US" u="sng" dirty="0" smtClean="0">
                <a:cs typeface="Times New Roman" pitchFamily="18" charset="0"/>
              </a:rPr>
              <a:t>10%</a:t>
            </a:r>
            <a:endParaRPr lang="en-US" dirty="0" smtClean="0">
              <a:latin typeface="Arial" charset="0"/>
              <a:cs typeface="Arial" charset="0"/>
            </a:endParaRPr>
          </a:p>
          <a:p>
            <a:r>
              <a:rPr lang="en-US" sz="4000" dirty="0" smtClean="0">
                <a:cs typeface="Times New Roman" pitchFamily="18" charset="0"/>
              </a:rPr>
              <a:t>Total					100%</a:t>
            </a:r>
            <a:endParaRPr lang="en-US" sz="4000" dirty="0" smtClean="0">
              <a:solidFill>
                <a:srgbClr val="FFFFCC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Grading Scale</a:t>
            </a:r>
            <a:endParaRPr lang="en-US" smtClean="0">
              <a:solidFill>
                <a:srgbClr val="99FF33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		88%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B		78%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C		67%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D		55%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Must pass both lab and lecture to pass course!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Course grade will be no more than 1 letter grade higher than Exam and Quiz average.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Make-up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Quizzes  - No make up allowed.  Lowest quiz will be dropped.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Exams - Must be make up within 1 week of original test date. (With a reasonable, verifiable excuse).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Labs – Must be made up within 1 week. No more than 2 labs may be made up during a semester.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Late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r>
              <a:rPr lang="en-US" dirty="0" smtClean="0"/>
              <a:t>Labs - lose 20% per week late.  No labs accepted more than 2 weeks late.</a:t>
            </a:r>
          </a:p>
          <a:p>
            <a:endParaRPr lang="en-US" dirty="0" smtClean="0"/>
          </a:p>
          <a:p>
            <a:r>
              <a:rPr lang="en-US" dirty="0" err="1" smtClean="0"/>
              <a:t>WileyPlus</a:t>
            </a:r>
            <a:r>
              <a:rPr lang="en-US" dirty="0" smtClean="0"/>
              <a:t> due on dates given on computer.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z="5400" smtClean="0">
                <a:solidFill>
                  <a:schemeClr val="tx1"/>
                </a:solidFill>
              </a:rPr>
              <a:t>Attendance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en-US" sz="3600" smtClean="0"/>
              <a:t>Regular attendance is mandatory - you may be dropped if you miss more than 6 hours of class (1 week).</a:t>
            </a:r>
          </a:p>
          <a:p>
            <a:pPr>
              <a:buFont typeface="Symbol" pitchFamily="18" charset="2"/>
              <a:buChar char="·"/>
            </a:pPr>
            <a:endParaRPr lang="en-US" sz="3600" smtClean="0"/>
          </a:p>
          <a:p>
            <a:pPr>
              <a:buFont typeface="Symbol" pitchFamily="18" charset="2"/>
              <a:buChar char="·"/>
            </a:pPr>
            <a:r>
              <a:rPr lang="en-US" sz="3600" smtClean="0"/>
              <a:t>You will not be dropped if you have not checked out of the laboratory!  This means you will receive an F!!!!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0099"/>
                </a:solidFill>
              </a:rPr>
              <a:t>Academic Integrity Policy</a:t>
            </a:r>
            <a:endParaRPr lang="en-US" u="sng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smtClean="0"/>
              <a:t>All work </a:t>
            </a:r>
            <a:r>
              <a:rPr lang="en-US" u="sng" smtClean="0"/>
              <a:t>must</a:t>
            </a:r>
            <a:r>
              <a:rPr lang="en-US" smtClean="0"/>
              <a:t> be your own!</a:t>
            </a:r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smtClean="0"/>
              <a:t>Calculators </a:t>
            </a:r>
            <a:r>
              <a:rPr lang="en-US" u="sng" smtClean="0"/>
              <a:t>will not</a:t>
            </a:r>
            <a:r>
              <a:rPr lang="en-US" smtClean="0"/>
              <a:t> contain cheat sheets!</a:t>
            </a:r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smtClean="0"/>
          </a:p>
          <a:p>
            <a:pPr lvl="2" eaLnBrk="1" hangingPunct="1">
              <a:lnSpc>
                <a:spcPct val="80000"/>
              </a:lnSpc>
              <a:buFont typeface="Symbol" pitchFamily="18" charset="2"/>
              <a:buChar char="·"/>
            </a:pPr>
            <a:endParaRPr lang="en-US" sz="1800" smtClean="0"/>
          </a:p>
          <a:p>
            <a:pPr lvl="1" eaLnBrk="1" hangingPunct="1">
              <a:lnSpc>
                <a:spcPct val="80000"/>
              </a:lnSpc>
              <a:buFont typeface="Symbol" pitchFamily="18" charset="2"/>
              <a:buChar char="·"/>
            </a:pPr>
            <a:r>
              <a:rPr lang="en-US" smtClean="0"/>
              <a:t>Grossmont College Academic Integrity Policy</a:t>
            </a:r>
          </a:p>
          <a:p>
            <a:pPr lvl="1"/>
            <a:r>
              <a:rPr lang="en-US" sz="1800" smtClean="0"/>
              <a:t>Cheating and plagiarism (using as one's own ideas writings, materials, or images of someone else without acknowledgement or permission) can result in any one of a variety of sanctions. Such penalties may range from an adjusted grade on the particular exam, paper, project, or assignment (all of which may lead to a failing grade in the course) to, under certain conditions, suspension or expulsion from a class, program or the college.  For further clarification and information on these issues, please consult with your instructor or contact the office of the Associate Dean of Student Affairs.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Disabled Students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Students with disabilities who may need accommodations in this class are encouraged to notify the instructor and contact Disabled Student Programs &amp; Services (DSPS) early in the semester so that reasonable accommodations may be implemented as soon as possible.  Students may contact DSP&amp;S in person in Room 60-120 or by telephone at (619) 644-7112 or (619) 644-7119 (TTY for deaf).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Supervised Tutoring Referral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Students are referred to enroll in the following supervised tutoring courses if the service indicated will assist them in achieving or reinforcing the learning objectives of this course: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IDS 198, Supervised Tutoring to receive tutoring in general computer applications in the Tech Mall;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English 198W, Supervised Tutoring for assistance in the English Writing Center (Room 70-119); and/or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IDS 198T, Supervised Tutoring to receive one-on-one tutoring in academic subjects in the Tutoring Center (Room 70-229, 644-7387).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add any of these courses, students may obtain Add Codes at the Information/Registration Desk in the Tech Mall.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All Supervised Tutoring courses are non-credit/non-fee. However, when a student registers for a supervised tutoring course, and has no other classes, the student will be charged the usual health fee.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2510" y="292130"/>
            <a:ext cx="7772400" cy="76902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 Black"/>
                <a:cs typeface="Arial Black"/>
              </a:rPr>
              <a:t>You Can Beat the Forgetting Curve!</a:t>
            </a:r>
            <a:endParaRPr lang="en-US" sz="2000" dirty="0">
              <a:latin typeface="Arial Black"/>
              <a:cs typeface="Arial Black"/>
            </a:endParaRPr>
          </a:p>
        </p:txBody>
      </p:sp>
      <p:pic>
        <p:nvPicPr>
          <p:cNvPr id="4" name="Picture 3" descr="ebbinghaus-graph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09" y="900595"/>
            <a:ext cx="3472685" cy="3332374"/>
          </a:xfrm>
          <a:prstGeom prst="rect">
            <a:avLst/>
          </a:prstGeom>
        </p:spPr>
      </p:pic>
      <p:pic>
        <p:nvPicPr>
          <p:cNvPr id="5" name="Picture 4" descr="overcom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68" y="883661"/>
            <a:ext cx="4615900" cy="347045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2919" y="4216257"/>
            <a:ext cx="7636885" cy="2292882"/>
          </a:xfrm>
        </p:spPr>
        <p:txBody>
          <a:bodyPr>
            <a:normAutofit fontScale="62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*Notice how only ~20 minutes after lecture a typical student loses 40% of what he or she learned during lecture!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*Block out time after every lecture to review and annotate your notes, look over figures in the book, and do a study guide question or two. Block out time later that day, the next day, and at least once a week to do more review.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*Each time you review you will be amazed at how much easier it is to remember everything, even as you add more information with each review. </a:t>
            </a:r>
          </a:p>
          <a:p>
            <a:endParaRPr lang="en-US" sz="18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Arial"/>
                <a:cs typeface="Arial"/>
              </a:rPr>
              <a:t>It IS possible to become more intelligent over the semester- the more you learn and train your brain to learn the better your neuron connections are…which makes you more intelligent. </a:t>
            </a:r>
          </a:p>
          <a:p>
            <a:endParaRPr lang="en-US" sz="1800" i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800" i="1" dirty="0" smtClean="0">
                <a:solidFill>
                  <a:schemeClr val="tx1"/>
                </a:solidFill>
                <a:latin typeface="Arial"/>
                <a:cs typeface="Arial"/>
              </a:rPr>
              <a:t>Learning will become easier in the future!</a:t>
            </a:r>
          </a:p>
          <a:p>
            <a:endParaRPr lang="en-US" sz="1800" u="sng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1800" u="sng" dirty="0" smtClean="0">
                <a:solidFill>
                  <a:schemeClr val="tx1"/>
                </a:solidFill>
                <a:latin typeface="Arial"/>
                <a:cs typeface="Arial"/>
              </a:rPr>
              <a:t>You just have to practice consistently to see the results.</a:t>
            </a:r>
          </a:p>
          <a:p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423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47800" y="685800"/>
            <a:ext cx="678815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/>
              <a:t>Class</a:t>
            </a:r>
            <a:r>
              <a:rPr lang="en-US" altLang="en-US" sz="3600" u="none" dirty="0"/>
              <a:t> 		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none" dirty="0"/>
              <a:t>	</a:t>
            </a:r>
            <a:r>
              <a:rPr lang="en-US" altLang="en-US" sz="3600" u="none" dirty="0" smtClean="0"/>
              <a:t>MW</a:t>
            </a:r>
            <a:r>
              <a:rPr lang="en-US" altLang="en-US" sz="3600" u="none" dirty="0"/>
              <a:t>		</a:t>
            </a:r>
            <a:r>
              <a:rPr lang="en-US" altLang="en-US" sz="3600" u="none" dirty="0" smtClean="0"/>
              <a:t>12:30 </a:t>
            </a:r>
            <a:r>
              <a:rPr lang="en-US" altLang="en-US" sz="3600" u="none" dirty="0"/>
              <a:t>– </a:t>
            </a:r>
            <a:r>
              <a:rPr lang="en-US" altLang="en-US" sz="3600" u="none" dirty="0" smtClean="0"/>
              <a:t>1:45 </a:t>
            </a:r>
            <a:r>
              <a:rPr lang="en-US" altLang="en-US" sz="3600" u="none" dirty="0"/>
              <a:t>pm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600" u="none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/>
              <a:t>Lab</a:t>
            </a:r>
            <a:endParaRPr lang="en-US" altLang="en-US" sz="3600" u="none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none" dirty="0"/>
              <a:t>	</a:t>
            </a:r>
            <a:r>
              <a:rPr lang="en-US" altLang="en-US" sz="3600" u="none" dirty="0" smtClean="0"/>
              <a:t>M              2:00 -  4:50 pm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none" dirty="0"/>
              <a:t> </a:t>
            </a:r>
            <a:r>
              <a:rPr lang="en-US" altLang="en-US" sz="3600" u="none" dirty="0" smtClean="0"/>
              <a:t>       </a:t>
            </a:r>
            <a:r>
              <a:rPr lang="en-US" altLang="en-US" sz="3600" u="none" dirty="0" smtClean="0"/>
              <a:t>T</a:t>
            </a:r>
            <a:r>
              <a:rPr lang="en-US" altLang="en-US" sz="3600" u="none" dirty="0" smtClean="0"/>
              <a:t>		11:00 – 1:50 pm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none" dirty="0" smtClean="0"/>
              <a:t>or</a:t>
            </a:r>
            <a:r>
              <a:rPr lang="en-US" altLang="en-US" sz="3600" u="none" dirty="0"/>
              <a:t>	</a:t>
            </a:r>
            <a:r>
              <a:rPr lang="en-US" altLang="en-US" sz="3600" u="none" dirty="0" err="1" smtClean="0"/>
              <a:t>Th</a:t>
            </a:r>
            <a:r>
              <a:rPr lang="en-US" altLang="en-US" sz="3600" u="none" dirty="0"/>
              <a:t>		</a:t>
            </a:r>
            <a:r>
              <a:rPr lang="en-US" altLang="en-US" sz="3600" u="none" dirty="0" smtClean="0"/>
              <a:t>11:00 </a:t>
            </a:r>
            <a:r>
              <a:rPr lang="en-US" altLang="en-US" sz="3600" u="none" dirty="0"/>
              <a:t>– </a:t>
            </a:r>
            <a:r>
              <a:rPr lang="en-US" altLang="en-US" sz="3600" u="none" dirty="0" smtClean="0"/>
              <a:t>1:50 </a:t>
            </a:r>
            <a:r>
              <a:rPr lang="en-US" altLang="en-US" sz="3600" u="none" dirty="0"/>
              <a:t>pm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3600" u="none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dirty="0"/>
              <a:t>Office Hours </a:t>
            </a:r>
            <a:r>
              <a:rPr lang="en-US" altLang="en-US" sz="3600" u="none" dirty="0"/>
              <a:t>– see web page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3600" u="none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17422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Tentative Schedule </a:t>
            </a:r>
            <a:br>
              <a:rPr lang="en-US" altLang="en-US" smtClean="0"/>
            </a:br>
            <a:endParaRPr lang="en-US" altLang="en-US" sz="160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2" y="1019175"/>
            <a:ext cx="9020175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356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Course documents will be on either my web page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hlinkClick r:id="rId2"/>
              </a:rPr>
              <a:t>www.grossmont.edu/cwillard</a:t>
            </a:r>
            <a:endParaRPr lang="en-US" smtClean="0"/>
          </a:p>
          <a:p>
            <a:pPr lvl="1"/>
            <a:endParaRPr lang="en-US" dirty="0" smtClean="0"/>
          </a:p>
          <a:p>
            <a:r>
              <a:rPr lang="en-US" dirty="0" smtClean="0"/>
              <a:t>Or	blackboard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 marL="609600" indent="-609600"/>
            <a:r>
              <a:rPr lang="en-US" smtClean="0"/>
              <a:t>This course is designed for health science majors and those wishing a 1 semester lab course for general education.</a:t>
            </a:r>
          </a:p>
          <a:p>
            <a:pPr marL="609600" indent="-609600"/>
            <a:r>
              <a:rPr lang="en-US" smtClean="0"/>
              <a:t>This course is </a:t>
            </a:r>
            <a:r>
              <a:rPr lang="en-US" b="1" u="sng" smtClean="0"/>
              <a:t>not</a:t>
            </a:r>
            <a:r>
              <a:rPr lang="en-US" smtClean="0"/>
              <a:t> intended for any one planning to take general chemistry (141-142).</a:t>
            </a:r>
          </a:p>
          <a:p>
            <a:pPr marL="990600" lvl="1" indent="-533400"/>
            <a:r>
              <a:rPr lang="en-US" smtClean="0"/>
              <a:t>Physical science, biology, engineering and premed </a:t>
            </a:r>
            <a:r>
              <a:rPr lang="en-US" u="sng" smtClean="0"/>
              <a:t>need</a:t>
            </a:r>
            <a:r>
              <a:rPr lang="en-US" smtClean="0"/>
              <a:t> general chemistry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Prerequisite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pPr lvl="2">
              <a:buFontTx/>
              <a:buNone/>
            </a:pPr>
            <a:endParaRPr lang="en-US" smtClean="0"/>
          </a:p>
          <a:p>
            <a:r>
              <a:rPr lang="en-US" smtClean="0"/>
              <a:t>Math 90 or high school algebra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668448" y="685800"/>
            <a:ext cx="7772400" cy="6248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US" b="1" dirty="0" smtClean="0"/>
              <a:t>Text	</a:t>
            </a:r>
            <a:r>
              <a:rPr lang="en-US" i="1" dirty="0" smtClean="0"/>
              <a:t>Foundations of College Chemistry</a:t>
            </a:r>
            <a:r>
              <a:rPr lang="en-US" dirty="0" smtClean="0"/>
              <a:t>,        Hein,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edition</a:t>
            </a:r>
          </a:p>
          <a:p>
            <a:pPr>
              <a:defRPr/>
            </a:pPr>
            <a:r>
              <a:rPr lang="en-US" dirty="0" smtClean="0"/>
              <a:t>Wiley Plus– online homework</a:t>
            </a:r>
          </a:p>
          <a:p>
            <a:pPr lvl="1">
              <a:defRPr/>
            </a:pPr>
            <a:endParaRPr lang="en-US" sz="2400" dirty="0" smtClean="0">
              <a:solidFill>
                <a:srgbClr val="00206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b="1" dirty="0" smtClean="0"/>
              <a:t>Lab Manual</a:t>
            </a:r>
            <a:r>
              <a:rPr lang="en-US" dirty="0" smtClean="0"/>
              <a:t>	</a:t>
            </a:r>
            <a:r>
              <a:rPr lang="en-US" i="1" dirty="0" smtClean="0"/>
              <a:t>Chemistry 115 Lab Manual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Web Sites</a:t>
            </a:r>
          </a:p>
          <a:p>
            <a:pPr lvl="1">
              <a:defRPr/>
            </a:pPr>
            <a:r>
              <a:rPr lang="en-US" dirty="0" smtClean="0">
                <a:hlinkClick r:id="rId3"/>
              </a:rPr>
              <a:t>http://www.grossmont.edu/cwillard</a:t>
            </a:r>
            <a:endParaRPr lang="en-US" strike="sngStrike" dirty="0" smtClean="0"/>
          </a:p>
          <a:p>
            <a:pPr lvl="1">
              <a:defRPr/>
            </a:pPr>
            <a:r>
              <a:rPr lang="en-US" u="sng" dirty="0">
                <a:hlinkClick r:id="rId4"/>
              </a:rPr>
              <a:t>https://gcccd.blackboard.com</a:t>
            </a:r>
            <a:r>
              <a:rPr lang="en-US" u="sng" dirty="0" smtClean="0">
                <a:hlinkClick r:id="rId4"/>
              </a:rPr>
              <a:t>/</a:t>
            </a:r>
            <a:r>
              <a:rPr lang="en-US" u="sng" dirty="0" smtClean="0"/>
              <a:t>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 </a:t>
            </a:r>
            <a:endParaRPr lang="en-US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cs typeface="Times New Roman" pitchFamily="18" charset="0"/>
              </a:rPr>
              <a:t> </a:t>
            </a:r>
            <a:r>
              <a:rPr lang="en-US" b="1" dirty="0" smtClean="0"/>
              <a:t>Optional</a:t>
            </a:r>
          </a:p>
          <a:p>
            <a:pPr lvl="1">
              <a:buNone/>
              <a:defRPr/>
            </a:pPr>
            <a:r>
              <a:rPr lang="en-US" dirty="0" smtClean="0"/>
              <a:t>		</a:t>
            </a:r>
            <a:r>
              <a:rPr lang="en-US" i="1" dirty="0" smtClean="0"/>
              <a:t>Study Guide</a:t>
            </a:r>
            <a:r>
              <a:rPr lang="en-US" dirty="0" smtClean="0"/>
              <a:t> for above text</a:t>
            </a:r>
          </a:p>
          <a:p>
            <a:pPr>
              <a:buNone/>
              <a:defRPr/>
            </a:pPr>
            <a:r>
              <a:rPr lang="en-US" b="1" dirty="0" smtClean="0"/>
              <a:t>		</a:t>
            </a:r>
            <a:r>
              <a:rPr lang="en-US" sz="2800" i="1" dirty="0" smtClean="0"/>
              <a:t>Solutions Manual </a:t>
            </a:r>
            <a:r>
              <a:rPr lang="en-US" sz="2800" dirty="0" smtClean="0"/>
              <a:t>for above text</a:t>
            </a:r>
          </a:p>
          <a:p>
            <a:pPr>
              <a:defRPr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2" name="AutoShape 2" descr="Image result for Foundations of Chemistry in the Laborat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://media.wiley.com/product_data/coverImage300/67/EHEP0034/EHEP00346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192696" cy="154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Additional Requirements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cs typeface="Times New Roman" pitchFamily="18" charset="0"/>
              </a:rPr>
              <a:t>Calculator:</a:t>
            </a:r>
            <a:r>
              <a:rPr lang="en-US" smtClean="0">
                <a:cs typeface="Times New Roman" pitchFamily="18" charset="0"/>
              </a:rPr>
              <a:t> Capable of scientific notation (may not be shared during exams).  </a:t>
            </a:r>
            <a:endParaRPr 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cs typeface="Times New Roman" pitchFamily="18" charset="0"/>
              </a:rPr>
              <a:t>Safety Glasses:</a:t>
            </a:r>
            <a:r>
              <a:rPr lang="en-US" smtClean="0">
                <a:cs typeface="Times New Roman" pitchFamily="18" charset="0"/>
              </a:rPr>
              <a:t> Z-87 Safety goggles (purchased in bookstore),</a:t>
            </a:r>
            <a:endParaRPr 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cs typeface="Times New Roman" pitchFamily="18" charset="0"/>
              </a:rPr>
              <a:t>Ink Pen (</a:t>
            </a:r>
            <a:r>
              <a:rPr lang="en-US" smtClean="0">
                <a:cs typeface="Times New Roman" pitchFamily="18" charset="0"/>
              </a:rPr>
              <a:t>for laboratory write-up)</a:t>
            </a:r>
            <a:endParaRPr lang="en-US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cs typeface="Times New Roman" pitchFamily="18" charset="0"/>
              </a:rPr>
              <a:t>Combination Lock:</a:t>
            </a:r>
            <a:r>
              <a:rPr lang="en-US" smtClean="0">
                <a:cs typeface="Times New Roman" pitchFamily="18" charset="0"/>
              </a:rPr>
              <a:t> (purchase from hardware store or bookstore)</a:t>
            </a:r>
            <a:endParaRPr lang="en-US" b="1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68363"/>
          </a:xfrm>
        </p:spPr>
        <p:txBody>
          <a:bodyPr/>
          <a:lstStyle/>
          <a:p>
            <a:r>
              <a:rPr lang="en-US" b="1" smtClean="0"/>
              <a:t>Student Learning Outcomes:</a:t>
            </a:r>
            <a:r>
              <a:rPr lang="en-US" smtClean="0"/>
              <a:t>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r>
              <a:rPr lang="en-US" sz="2300" smtClean="0"/>
              <a:t>This course is both a lecture and a lab course.  Our major goals for the semester are to become fluent in the language of chemistry and to utilize the tools of chemistry to analyze a variety of chemical phenomena.  We will also explore the behavior of materials in the laboratory and use our knowledge of chemistry to explain that behavior.   </a:t>
            </a:r>
          </a:p>
          <a:p>
            <a:r>
              <a:rPr lang="en-US" sz="2300" smtClean="0"/>
              <a:t> </a:t>
            </a:r>
          </a:p>
          <a:p>
            <a:r>
              <a:rPr lang="en-US" sz="2300" smtClean="0"/>
              <a:t>In particular, each student will be able to do the following upon completion of this course:</a:t>
            </a:r>
          </a:p>
          <a:p>
            <a:pPr lvl="1"/>
            <a:r>
              <a:rPr lang="en-US" sz="1900" smtClean="0"/>
              <a:t>Demonstrate a working knowledge of the language of chemistry.</a:t>
            </a:r>
          </a:p>
          <a:p>
            <a:pPr lvl="1"/>
            <a:r>
              <a:rPr lang="en-US" sz="1900" smtClean="0"/>
              <a:t>Apply quantitative reasoning to chemical problems</a:t>
            </a:r>
          </a:p>
          <a:p>
            <a:pPr lvl="1"/>
            <a:r>
              <a:rPr lang="en-US" sz="1900" smtClean="0"/>
              <a:t>Apply a laws and theories to explain and predict the properties of atoms and molecules.</a:t>
            </a:r>
          </a:p>
          <a:p>
            <a:pPr lvl="1"/>
            <a:r>
              <a:rPr lang="en-US" sz="1900" smtClean="0"/>
              <a:t>Employ laboratory equipment and techniques to collect, organize and evaluate experimental data.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837</Words>
  <Application>Microsoft Office PowerPoint</Application>
  <PresentationFormat>On-screen Show (4:3)</PresentationFormat>
  <Paragraphs>134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Times New Roman</vt:lpstr>
      <vt:lpstr>Office Theme</vt:lpstr>
      <vt:lpstr>Chemistry 115 </vt:lpstr>
      <vt:lpstr>PowerPoint Presentation</vt:lpstr>
      <vt:lpstr>Tentative Schedule  </vt:lpstr>
      <vt:lpstr>PowerPoint Presentation</vt:lpstr>
      <vt:lpstr>PowerPoint Presentation</vt:lpstr>
      <vt:lpstr>Prerequisite</vt:lpstr>
      <vt:lpstr>PowerPoint Presentation</vt:lpstr>
      <vt:lpstr>Additional Requirements</vt:lpstr>
      <vt:lpstr>Student Learning Outcomes: </vt:lpstr>
      <vt:lpstr>Objectives (from Course Outline)</vt:lpstr>
      <vt:lpstr>Grading</vt:lpstr>
      <vt:lpstr>Grading Scale</vt:lpstr>
      <vt:lpstr>Make-up Policy</vt:lpstr>
      <vt:lpstr>Late Work</vt:lpstr>
      <vt:lpstr>Attendance</vt:lpstr>
      <vt:lpstr>Academic Integrity Policy</vt:lpstr>
      <vt:lpstr>Disabled Students</vt:lpstr>
      <vt:lpstr>Supervised Tutoring Referral</vt:lpstr>
      <vt:lpstr>You Can Beat the Forgetting Curve!</vt:lpstr>
    </vt:vector>
  </TitlesOfParts>
  <Company>The DTN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141  Fall 2000</dc:title>
  <dc:creator>Dzung T. Nguyen</dc:creator>
  <cp:lastModifiedBy>Cary Willard</cp:lastModifiedBy>
  <cp:revision>67</cp:revision>
  <dcterms:created xsi:type="dcterms:W3CDTF">2000-08-21T03:05:01Z</dcterms:created>
  <dcterms:modified xsi:type="dcterms:W3CDTF">2016-08-22T06:36:45Z</dcterms:modified>
</cp:coreProperties>
</file>